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6764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6102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60488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F85875-440D-7F78-AFFA-91616CB0E4C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855055-2DFF-BDBC-4D1D-EAB1C8E646F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49455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59300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9021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B1EC6B-1B5C-1303-7EE5-A2CE128A29DF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0230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70174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3534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54F764-2C48-CF63-2939-7E9D3BBD9F3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5348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632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34530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FEDEDA-7802-9014-9339-D3FD07BC9F35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4824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95464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8776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8330AC-AA21-0159-DCAF-B6501B9A6F7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2210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71102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43418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EBE9E3-05D7-74B4-1D8C-3C8866FC0EBA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3822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1857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5209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3C0F78-48C5-D23E-28B3-BDCE2960A2E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7AAAA5-56A1-C8B1-860A-2B4248A90EA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57817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7371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05209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DD2A1E-A1D3-CB4F-59D5-A279D89F2042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744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9036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5236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A247C8-8A3A-5A0A-2852-0F0CA3C1EBC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7660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71283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1052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654550-8C00-036B-6A71-BF5ACD6245D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2817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432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0278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DE3D03-FA52-9F19-AE88-42C1D867F24A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0776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74655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5829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745789-1B1A-4256-2B95-9A1F8C43CB93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6840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39578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24445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E343ED-FDD0-EAA3-4E57-467CDCA4C569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904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4367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02508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CFB87-6937-5BD7-6649-FD7A7B39802A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268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250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499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C2175B-CE74-90D1-5EBB-51957F7AD4C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1865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14797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2875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5F3245-6ED6-BBE7-0A00-2065730D94B8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5722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657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6135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79C97F-46B4-7952-FF4D-6CCD6CFDD35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Командные оболочки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0174097" y="5066907"/>
            <a:ext cx="1171453" cy="573856"/>
          </a:xfrm>
        </p:spPr>
        <p:txBody>
          <a:bodyPr/>
          <a:lstStyle/>
          <a:p>
            <a:pPr>
              <a:defRPr/>
            </a:pPr>
            <a:r>
              <a:rPr lang="en-US"/>
              <a:t>P2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89677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Cairo Desktop</a:t>
            </a:r>
            <a:endParaRPr sz="2200"/>
          </a:p>
        </p:txBody>
      </p:sp>
      <p:pic>
        <p:nvPicPr>
          <p:cNvPr id="21131540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85566" y="913221"/>
            <a:ext cx="9059505" cy="5662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742607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8737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Графические оболочки: Linux. Добро пожаловать в зоопарк</a:t>
            </a:r>
            <a:endParaRPr sz="2400"/>
          </a:p>
        </p:txBody>
      </p:sp>
      <p:sp>
        <p:nvSpPr>
          <p:cNvPr id="179256656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139072"/>
            <a:ext cx="10515600" cy="503789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Gnome (Ubuntu)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Kde Plasma (Kubuntu,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Calculate Linux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Cinnamon (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Linux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Mint, Calculate Linux, ALT Linux)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Xfce (Debian)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MATE (Linux Mint)</a:t>
            </a:r>
            <a:endParaRPr sz="2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i3wm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Pantheon (elementary)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Budgie (Solus)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Fly (российская от Astra Linux)</a:t>
            </a:r>
            <a:b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Все эти оболочки можно ставить на </a:t>
            </a:r>
            <a:r>
              <a:rPr lang="ru-RU" sz="2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любую 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ОС.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83081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Astra Linux 1.5</a:t>
            </a:r>
            <a:endParaRPr sz="2200"/>
          </a:p>
        </p:txBody>
      </p:sp>
      <p:pic>
        <p:nvPicPr>
          <p:cNvPr id="16491462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747" y="1217628"/>
            <a:ext cx="5457824" cy="5057775"/>
          </a:xfrm>
          <a:prstGeom prst="rect">
            <a:avLst/>
          </a:prstGeom>
        </p:spPr>
      </p:pic>
      <p:pic>
        <p:nvPicPr>
          <p:cNvPr id="15773868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854072" y="1165241"/>
            <a:ext cx="4562474" cy="5162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5511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Astra Linux 1.8</a:t>
            </a:r>
            <a:endParaRPr sz="2200"/>
          </a:p>
        </p:txBody>
      </p:sp>
      <p:pic>
        <p:nvPicPr>
          <p:cNvPr id="687713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11900" y="978275"/>
            <a:ext cx="7371217" cy="5508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896919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Gnome</a:t>
            </a:r>
            <a:endParaRPr sz="2200"/>
          </a:p>
        </p:txBody>
      </p:sp>
      <p:pic>
        <p:nvPicPr>
          <p:cNvPr id="9527855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65783" y="913221"/>
            <a:ext cx="9460433" cy="5323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3942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Mate</a:t>
            </a:r>
            <a:endParaRPr sz="2200"/>
          </a:p>
        </p:txBody>
      </p:sp>
      <p:pic>
        <p:nvPicPr>
          <p:cNvPr id="5143845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17709" y="1191048"/>
            <a:ext cx="9156580" cy="515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136818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Cinnamon </a:t>
            </a:r>
            <a:endParaRPr sz="2200"/>
          </a:p>
        </p:txBody>
      </p:sp>
      <p:pic>
        <p:nvPicPr>
          <p:cNvPr id="14291094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18489" y="1032491"/>
            <a:ext cx="9755020" cy="5489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8078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KDE Plasma</a:t>
            </a:r>
            <a:endParaRPr sz="2200"/>
          </a:p>
        </p:txBody>
      </p:sp>
      <p:pic>
        <p:nvPicPr>
          <p:cNvPr id="17919979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34447" y="913221"/>
            <a:ext cx="8923105" cy="5580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96081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 (TUI)</a:t>
            </a:r>
            <a:endParaRPr sz="2200"/>
          </a:p>
        </p:txBody>
      </p:sp>
      <p:sp>
        <p:nvSpPr>
          <p:cNvPr id="10820356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060515"/>
            <a:ext cx="10515600" cy="51164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Один из вариантов оболочки, который предоставляется каждой ОС, –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омандный интерпретатор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 Командный интерпретатор выполняет команды, переданные юзером через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интерфейс командной строки (Command line interface, CLI). 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Плюсы работы через интерфейс командной строки: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Менее затратный в плане использования ресурсов ПК;</a:t>
            </a:r>
            <a:endParaRPr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Выше скорость работы пользователя в сравнении с графическими оболочками;</a:t>
            </a:r>
            <a:endParaRPr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Возможность написания сценариев (скриптов).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Сценарий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– набор команд, которые будут выполнятся последовательно. Сценарии выполняют другие программы, программа – набор инструкций на каком-то ЯП для выполнения пользовательских задач.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1800"/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Сценарии пишутся на «сценарном языке». Это может быть как и ЯП, так и язык командной оболочки. Сценарии как правило интерпретируются (переводятся в машинные команды во время выполнения).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ru-RU"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96720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</a:t>
            </a:r>
            <a:endParaRPr sz="2200"/>
          </a:p>
        </p:txBody>
      </p:sp>
      <p:sp>
        <p:nvSpPr>
          <p:cNvPr id="5551283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060515"/>
            <a:ext cx="10515600" cy="51164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Виды сценарных языков:</a:t>
            </a:r>
            <a:endParaRPr sz="1800" b="0">
              <a:latin typeface="Arial"/>
              <a:cs typeface="Arial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Командно-сценарные языки (язык командного интерпретатора, т.е. оболочки): 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9" lvl="1" indent="-283879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sh (Unix);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9" lvl="1" indent="-283879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bash (Linux);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9" lvl="1" indent="-283879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cmd и PowerShell (Windows);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83929" lvl="1" indent="-283879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ppleScript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(MacOS).</a:t>
            </a:r>
            <a:b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Встроенные языки (скрипты прикладного ПО):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VBA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Visual Basic для приложений (Microsoft Office, AutoCad);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Emacs Lisp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</a:t>
            </a:r>
            <a:r>
              <a:rPr lang="ru-RU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Emacs 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редактор);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697021" lvl="1" indent="-239821">
              <a:buFont typeface="Arial"/>
              <a:buAutoNum type="arabicPeriod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UnrealScript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(скрипты для Unreal Engine).</a:t>
            </a:r>
            <a:b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Языки общего назначения: </a:t>
            </a: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Python, Ruby, Lisp,  JavaScript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89049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Оболочка ОС (shell)</a:t>
            </a:r>
            <a:endParaRPr sz="2200"/>
          </a:p>
        </p:txBody>
      </p:sp>
      <p:sp>
        <p:nvSpPr>
          <p:cNvPr id="172528920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060515"/>
            <a:ext cx="10515600" cy="51164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Оболочка ОС (shell)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— программа, предоставляющая интерфейс для взаимодействия пользователя с функциями системы.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Основная функция операционной системы — исполнять прикладные программы и предоставлять программный интерфейс между программами и аппаратурой. ОС принимает команды на запуск каких-то программы с помощью программы-оболочки и передаёт их дальше в ядро.</a:t>
            </a: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Оболочки имеют 2 типа взаимодействия с пользователем: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текстовый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пользовательский интерфейс (TUI) и </a:t>
            </a:r>
            <a:r>
              <a:rPr lang="ru-RU" sz="1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графический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пользовательский интерфейс (GUI).</a:t>
            </a: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b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8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023280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Командный интерпретатор Linux</a:t>
            </a:r>
            <a:endParaRPr sz="2200"/>
          </a:p>
        </p:txBody>
      </p:sp>
      <p:sp>
        <p:nvSpPr>
          <p:cNvPr id="6646135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060515"/>
            <a:ext cx="10515600" cy="51164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000"/>
              <a:t>Bash</a:t>
            </a: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— командная оболочка, особенно популярна в среде Linux, где она часто используется в качестве предустановленной командной оболочки. 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Исполняемый файл bash как правило находится в /bin/ (/bin/bash)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простейшем случае скрипт — простой список команд, записанный в файл. Командный процессор должен знать, что он должен этот файл обработать, а не просто прочесть его содержимое. Для этого служит специальная конструкция, называемая shebang: #!. Символ # задаёт комментарий, но в данном случае shebang означает, что после этого спецсимвола находится путь к интерпретатору для исполнения сценария. </a:t>
            </a:r>
            <a:endParaRPr lang="ru-RU"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7623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endParaRPr sz="2200"/>
          </a:p>
        </p:txBody>
      </p:sp>
      <p:sp>
        <p:nvSpPr>
          <p:cNvPr id="100717021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9" y="1060515"/>
            <a:ext cx="10818655" cy="9034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explorer.exe</a:t>
            </a:r>
            <a:r>
              <a:rPr sz="1800"/>
              <a:t> – он же Проводник – графическая оболочка ОС Windows, по совместительству диспетчер файлов.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Появился впервые в Windows 95.</a:t>
            </a:r>
            <a:endParaRPr lang="ru-RU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822013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48958" y="1863254"/>
            <a:ext cx="6094082" cy="455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454656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4182195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26874" y="859356"/>
            <a:ext cx="8738251" cy="57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7771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16515632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2841" y="978626"/>
            <a:ext cx="8706317" cy="5497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4799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Talisman Desktop</a:t>
            </a:r>
            <a:endParaRPr sz="2200"/>
          </a:p>
        </p:txBody>
      </p:sp>
      <p:pic>
        <p:nvPicPr>
          <p:cNvPr id="15517712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7374" y="913221"/>
            <a:ext cx="8937251" cy="5645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4745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Windows. </a:t>
            </a:r>
            <a:r>
              <a:rPr lang="ru-RU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Aston Shell</a:t>
            </a:r>
            <a:endParaRPr sz="2200"/>
          </a:p>
        </p:txBody>
      </p:sp>
      <p:pic>
        <p:nvPicPr>
          <p:cNvPr id="1507140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3463" y="980196"/>
            <a:ext cx="8725073" cy="5493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2048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r>
              <a:rPr sz="2200"/>
              <a:t> 7</a:t>
            </a:r>
            <a:endParaRPr sz="2200"/>
          </a:p>
        </p:txBody>
      </p:sp>
      <p:pic>
        <p:nvPicPr>
          <p:cNvPr id="9244128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34458" y="1011417"/>
            <a:ext cx="6907051" cy="5525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222562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4"/>
            <a:ext cx="10515600" cy="548096"/>
          </a:xfrm>
        </p:spPr>
        <p:txBody>
          <a:bodyPr/>
          <a:lstStyle/>
          <a:p>
            <a:pPr>
              <a:defRPr/>
            </a:pPr>
            <a:r>
              <a:rPr sz="2200"/>
              <a:t>Графические оболочки: Windows</a:t>
            </a:r>
            <a:r>
              <a:rPr sz="2200"/>
              <a:t> 8</a:t>
            </a:r>
            <a:endParaRPr sz="2200"/>
          </a:p>
        </p:txBody>
      </p:sp>
      <p:pic>
        <p:nvPicPr>
          <p:cNvPr id="9964870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39213" y="962319"/>
            <a:ext cx="7513572" cy="5628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ONLYOFFICE/8.1.1.27</Application>
  <DocSecurity>0</DocSecurity>
  <PresentationFormat>Widescreen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2024-09-29T17:31:08Z</dcterms:modified>
  <cp:category/>
  <cp:contentStatus/>
  <cp:version/>
</cp:coreProperties>
</file>